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674" r:id="rId3"/>
    <p:sldMasterId id="2147483662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392" r:id="rId7"/>
    <p:sldId id="434" r:id="rId8"/>
    <p:sldId id="421" r:id="rId9"/>
    <p:sldId id="436" r:id="rId10"/>
    <p:sldId id="429" r:id="rId11"/>
    <p:sldId id="441" r:id="rId12"/>
    <p:sldId id="438" r:id="rId13"/>
    <p:sldId id="442" r:id="rId14"/>
    <p:sldId id="440" r:id="rId15"/>
  </p:sldIdLst>
  <p:sldSz cx="9144000" cy="6858000" type="screen4x3"/>
  <p:notesSz cx="9945688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828"/>
    <a:srgbClr val="FF9933"/>
    <a:srgbClr val="0F0F0F"/>
    <a:srgbClr val="9C3828"/>
    <a:srgbClr val="375393"/>
    <a:srgbClr val="682300"/>
    <a:srgbClr val="FC805E"/>
    <a:srgbClr val="FFA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1652" autoAdjust="0"/>
  </p:normalViewPr>
  <p:slideViewPr>
    <p:cSldViewPr snapToGrid="0">
      <p:cViewPr varScale="1">
        <p:scale>
          <a:sx n="59" d="100"/>
          <a:sy n="59" d="100"/>
        </p:scale>
        <p:origin x="143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160"/>
        <p:guide pos="31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702E9F-CE60-514F-4394-9910D2947F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3129D-B374-2DF7-C1C8-28258FC715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CCCD07-FF6E-45E0-AF46-073DE0AE7B02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D0D7A-B78B-91DF-A143-10A547B3AF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B1221-F3B0-35BD-C5D4-E6F42ED20F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2450" y="6513513"/>
            <a:ext cx="431165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651BA4C-1E6C-45A4-83CD-99FB58EBA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B4FAA5-F572-1ADA-806A-7C23230B7C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EB7CC-717B-E474-D916-F52598A282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99E182-78C4-4F32-84F4-199C61AB8C8C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ED3865B-65C4-889B-F4BB-DAB69262A3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8AA228-27F2-91CE-2A25-79AEC8DEE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93947-03F2-2CAB-A67F-F0D7963D91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369E3-9B81-58B3-C546-ECB44141E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15D4A1-AC66-464D-BAC5-609C6272FF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2EEE8ED-E7E0-CAB4-8EEB-235FC28654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97F5913-A62D-CBE0-B16F-A273484A61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F03AE05-91A9-28B7-7039-0F1233F10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6B20DB-35B7-4B4A-A976-433CB1D4433A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5CEAD832-9D7B-40DF-CEF1-7A978AEB08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DD268ACA-861B-5D2A-13DD-50EEB592DD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8DB384C-1356-8BF7-2E90-08520DEAF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8270F2C-0A52-42C3-83EF-14DA7A8CBCA7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016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F2BB1B90-D85C-A020-16A1-61777B7571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D4196C97-77B8-2D0D-910D-27F97C98BE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82D9FB2E-E8AA-612D-ABDB-5FDF78B76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0E89A6-BB14-4E70-AA07-551BD1E7521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ECD4A5A-38CD-B7E7-119A-02EA4B6798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AF05CC6F-5510-8CBC-A192-B3959B4CF3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6A30B8C-36C6-DDAC-2C13-A8488518B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206CD1-B7E2-47BD-88AA-11236232EB01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0930BBB2-AE90-4F6A-07DD-C7149CE544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34164800-B2ED-AD5A-A6D0-90CA9B687C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FE418A47-A577-D319-F03E-3391591F7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794402-75E7-4167-B1C2-2A86FDA0A5D7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C602947F-6D9E-2875-5C3D-CA39A539AF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4D730F6B-8AFC-8DD1-F61B-189B0762AE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892C125-A0E6-9EE9-503F-DC415415C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1F90C3-EFFC-4949-AA38-9EAB1BE821AC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0A738C93-EDB1-59AA-DB90-1813008CAA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C7D19FA-E3A3-9180-BCB0-B2BDD61F13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D1F93AB4-8349-AB89-30B0-7FD6A25A9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9CA4B0-0104-47A8-A5D4-95A241A885D4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CE1C0B92-D705-27F0-7A7C-26D3B61595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F0959951-5187-FEF8-0F85-79EFF04A90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BAD031B4-5510-B4F4-1A6B-10CCB6A48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360BBC-062A-4E35-968B-F61EBE5C1CF1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9687BFE7-F2DB-6972-BA6D-A7C8ECA2F1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772E33E-7767-9033-A465-6DC53E5959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7E181248-4586-0231-7735-FEBA36D13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5BA69E-D2F4-48E6-AF85-8BAED3FF972C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9687BFE7-F2DB-6972-BA6D-A7C8ECA2F1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772E33E-7767-9033-A465-6DC53E5959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7E181248-4586-0231-7735-FEBA36D13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5BA69E-D2F4-48E6-AF85-8BAED3FF972C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824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5CEAD832-9D7B-40DF-CEF1-7A978AEB08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DD268ACA-861B-5D2A-13DD-50EEB592DD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8DB384C-1356-8BF7-2E90-08520DEAF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8270F2C-0A52-42C3-83EF-14DA7A8CBCA7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9750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C421F-6EF5-EA85-3480-A76BA2D2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0" y="5715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CA2FD-215F-0488-894F-27193D3B8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52578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A0D74-D087-2083-BB6B-8D97F5D3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457200" cy="349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607CEEC-374D-4F40-B42B-C933AE1DB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07274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4F6DC-7AEC-7088-C2B7-57F2CD24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810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66227-11F6-F495-111C-3548C5E26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838200" cy="349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E2AC0-4728-3422-792F-4D18525B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457200" cy="349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E19CE14-8C51-4DEE-812E-4587491B7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434649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5413F-9CD6-AA53-72D3-BF82AC29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810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75D89-9AC7-2AC7-42E0-BC290EFC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838200" cy="349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A511C-4545-CAC9-429F-31C4F032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457200" cy="349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1FBFAA2-CB0D-4553-9070-3B0ABB403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202051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2C826-1992-6122-F599-CFCB46AE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810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37205-515B-C699-1734-A668C24E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838200" cy="349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6EDE2-4531-FF5A-6C04-A75FFD3A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457200" cy="349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623CB8A-9C64-4B20-B18D-8641EAC17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876361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3E264-9D36-7333-06F9-6EC1102A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810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3F46A-816B-8C57-586F-7664DDBF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838200" cy="349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BDE2D-E2C3-8A5C-FD22-A144A45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457200" cy="349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98E1BE3-935F-4807-A9FC-E6D22EFDF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305580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D3A1B-B868-A453-9231-548101DA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5FC35-2816-B1F1-0E5D-DA35F4D1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38A55-B055-9172-7ABE-8DEDE12E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B46B7-DE59-45C3-BBEE-F344541B0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497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A3A11-1942-AA31-1FA7-61C618DB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03ACB-1BEF-0325-4FD1-7D3D4425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12938-7FC8-8B94-AC39-8771B8A7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B932C-4021-49CF-9859-A7F1400F8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2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BFC66-AB6C-E13D-A326-20CAEDB3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429BF-6C4B-DF83-F373-BB9C0DA9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57FD5-C4A0-A180-10DC-BE61025C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3F0D2-E855-47A2-AFBE-02C21B3D3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428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316CA4-8A35-6E75-6578-37E672001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AFF20B-062D-100D-1F71-E66EEBEB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EA41E8-D10F-8878-FFB6-046E5DCD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C5DED-531C-4331-BD96-5FBED155F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999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A492B3-A56F-F9D5-48D9-1F0608D2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9BB04FA-D973-6AF8-86F0-9EA9FC1A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0563E6-0673-7C78-1208-8F0DDF18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CD0AE-5A5A-4BB9-B6A7-C3316D9A2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64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445861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884F210-FF28-6F0A-7071-32A989D0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1342EC-AE74-355D-E7EB-23C59DD7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45E0EB-6164-F8E6-7D17-676264BF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8639A-BF58-48C9-8E9F-C3D943576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721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762D7B-C8C0-9342-07A8-3D7C842E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992BDE-565D-1394-6230-A109C486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5FC369-73DA-5C41-F68F-9295D2F8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E76D5-5BB0-4FB5-BCB0-9AC5AEF28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86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B83B93-755F-2BDE-118C-A64E6048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DD1FD6-081D-6FBE-0AE5-1A051E0E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0FD1B6-AACD-2352-A693-A9AB29F5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46F33-B457-49F8-BF13-D775BA85C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067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EC8149-9F3A-1095-0C48-54B77E381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DAEE36-E63E-52AA-F1DE-7C57AFD0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2E4EC5-8339-B69F-0932-72C691E2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312CD-9EE7-48EC-9C2A-D7758308B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047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A7DA5-B7BB-5AEB-C6EA-6914069F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D9669-80B4-7735-85DF-43FB7D44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B8979-8AC9-271B-6D00-ED29EF5F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82C68-B93D-489C-A68D-0BDE77406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123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DC293-2AA5-2E34-5D9A-885EF077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4D52B-7E47-165A-2A82-78C3EE5C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7EDA7-D41A-E55D-4407-EC4EE7BB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564DA-28FE-4B65-A9E3-E0B417C58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435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CFBF3-71FD-B0CF-78FB-E4AE911A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E68E1-9020-AB06-AD37-368CD473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63B63-4267-923C-2E98-4648E789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05464-C2DC-4E95-99C8-EA26E8E56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418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F01CB-2D19-806F-A8B1-AC0D478C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1401A-E81D-9DE2-FA1B-5C5D48F5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C9ECE-EB5C-0EA3-785A-264D58A4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14603-B858-408D-BCFF-D4A613A0F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2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0D7AA-F50E-D66C-EF14-6B5E1B15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A7A3D-FD82-3335-14E7-377EFA41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FB11-FAA9-B7A7-611D-C00083C5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163AE-0F70-4AD0-A689-75A5DEB23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217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704F3C-4E46-AF98-3FC3-DAFCA5D9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40722E-4316-57BB-4C3E-F8D20317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766BE9-805C-F44D-B4BD-19715FF8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46251-3C9C-4D69-A12B-FA8B51BC2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78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_fi" descr="ANd9GcRKJ4CoUgDZN_mzWOVEQrB9Ts-is0rV_1wAfWpduA7F2kZfFc5kWQ">
            <a:extLst>
              <a:ext uri="{FF2B5EF4-FFF2-40B4-BE49-F238E27FC236}">
                <a16:creationId xmlns:a16="http://schemas.microsoft.com/office/drawing/2014/main" id="{283F7DEE-99DE-4163-C9E4-B4349D272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20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1112EF23-373F-0DA0-8436-382DBFE3F6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24200" y="3124200"/>
            <a:ext cx="5638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>
                <a:solidFill>
                  <a:srgbClr val="AE645E"/>
                </a:solidFill>
                <a:latin typeface="Berlin Sans FB Demi" panose="020E0802020502020306" pitchFamily="34" charset="0"/>
              </a:rPr>
              <a:t>What  is Corporate</a:t>
            </a:r>
            <a:r>
              <a:rPr lang="en-US" altLang="en-US" sz="2400" b="1">
                <a:solidFill>
                  <a:srgbClr val="AE645E"/>
                </a:solidFill>
                <a:latin typeface="Berlin Sans FB Demi" panose="020E0802020502020306" pitchFamily="34" charset="0"/>
              </a:rPr>
              <a:t> </a:t>
            </a:r>
            <a:r>
              <a:rPr lang="en-US" altLang="en-US" sz="2400">
                <a:solidFill>
                  <a:srgbClr val="AE645E"/>
                </a:solidFill>
                <a:latin typeface="Berlin Sans FB Demi" panose="020E0802020502020306" pitchFamily="34" charset="0"/>
              </a:rPr>
              <a:t>Governance (CG)... </a:t>
            </a:r>
          </a:p>
          <a:p>
            <a:pPr eaLnBrk="1" hangingPunct="1">
              <a:defRPr/>
            </a:pPr>
            <a:r>
              <a:rPr lang="en-US" altLang="en-US" sz="2400">
                <a:solidFill>
                  <a:srgbClr val="AE645E"/>
                </a:solidFill>
                <a:latin typeface="Berlin Sans FB Demi" panose="020E0802020502020306" pitchFamily="34" charset="0"/>
              </a:rPr>
              <a:t>Why good CG…</a:t>
            </a:r>
          </a:p>
          <a:p>
            <a:pPr eaLnBrk="1" hangingPunct="1">
              <a:defRPr/>
            </a:pPr>
            <a:r>
              <a:rPr lang="en-US" altLang="en-US" sz="2400">
                <a:solidFill>
                  <a:srgbClr val="AE645E"/>
                </a:solidFill>
                <a:latin typeface="Berlin Sans FB Demi" panose="020E0802020502020306" pitchFamily="34" charset="0"/>
              </a:rPr>
              <a:t>What is good CG?</a:t>
            </a:r>
          </a:p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FE08B5B2-E9F0-9090-7B71-B0054453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810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38C3FF3-4F17-376C-D8E5-4AA53A30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838200" cy="349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D76737F-CABB-DD90-DFFC-F9D51901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457200" cy="349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1A1A8CE-E81B-4764-A3E9-954D53487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405355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EC400A-FF09-7216-397D-FD4D7A2BC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863BB9-8338-B410-A286-2340973A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E7A20E7-7AB0-BD7A-3C19-A343A03D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A27EF-399C-480D-8575-18C0FEE99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022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142567-C70B-84AB-0E0A-DC25E94E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BB1929-A977-3F68-CE44-B8F08589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0C5421-CB7C-6E96-EDC0-8080A873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AEC0C-AE6D-4335-A68D-5984032F4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76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6D29C9-38B5-052E-43C8-6776DAC4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133BB7-57B7-261A-BD8E-9EE6F589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653D7F-1D42-4258-6393-3FDCEFBC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F0C45-7EAE-498A-988B-8166462C5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26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AAE815-FDEA-E7AA-5F73-28852DCB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ED5681-7ADF-CAB9-E207-911C3018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CC03AB-1FC0-875B-5201-FB9116BB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093A5-C23B-4B1F-96A3-C4C62F963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90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1E10A5-2110-1A8D-F510-9B2087B5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2AA59B-A9A7-3574-3AA3-784FB84A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482440-5FFB-958E-1A1B-DCB3F284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06D11-8635-4A57-ABBA-3C66BC1B4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79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84E9-36D8-489A-BEB8-365AB97F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CEBD1-DC37-DA08-D594-2AA9A69C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4BE04-3501-C6DC-D11F-89DB4E06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EAF59-451A-41E5-92B0-D8A8CA5CF2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317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741C2-D575-0D7F-A0B9-FA15A318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7DAD6-1E61-4019-2F8E-0FBF75CA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06C67-6EE7-DCA9-C00F-F8ADFB78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6E5D2-CEC8-4016-B689-3E9ECDB82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333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78CD3-798E-50F3-6A3F-49EADA3A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509A2-A885-7703-66C0-0E09D1B9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CED31-F24C-B38B-E9E3-2D2BB037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28EDB-87E1-400A-8CA2-6A8210D4F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366793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4F910-1253-162A-0F13-3478B054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C14AF-6E1F-AF75-EFDE-B69145696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B4733-D786-3B2F-9555-67D73DED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689DF-3A8F-40AD-A19D-1B6CA76F2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321266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D804C-2E77-2555-F495-E2B7553E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9514E-E3FE-0769-61F5-99B86F83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F213-1A85-C918-B1ED-59FD43CA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A5ED5-6A88-4CAF-BFB4-2F09604EF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7581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p3d extrusionH="57150">
              <a:bevelT w="38100" h="38100"/>
            </a:sp3d>
          </a:bodyPr>
          <a:lstStyle>
            <a:lvl1pPr>
              <a:defRPr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88C52-16C9-AE9F-8FEE-B7A8444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810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39032"/>
      </p:ext>
    </p:extLst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FBA78A-78DB-5EFD-7C51-B6EBFFA8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384D68-2DE6-E07E-2384-E7E54C1E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54E9BE-3504-F682-6F57-51B44C66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B30C1-6273-47AE-8D12-9E36A78D57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077724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90033A3-D988-A4E3-FDDB-9DF895DD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65ED69-B71D-0478-49E2-05EE744D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676323-7FD3-F9A3-7248-39B6979F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CF51B-67E9-4482-9CC8-34CE0CB4E3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439593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6AA52E3-424B-984C-BB1F-4399B848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D0C80A-1C7B-8FCB-CBA5-45FD68043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DCA09A-4208-96E2-5B7D-72B2B6B1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C02E7-D609-4AFE-AA07-FCB576508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716802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ECD08D-6394-C401-3559-A5DC1911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03D811-3B86-1CA5-B029-1D924BAA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233850-CBE4-7AA7-3886-5B7508D9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08FE1-66BC-4263-8FB7-0F2536B3E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20317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EE9362-D7FE-D006-DE55-A1746FFF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DDFD7A-FEE7-00E8-2AB5-EBDEB458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CA0C8F-E34C-F1FE-0CCF-CA0CA1CC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652FC-A439-4D1B-AF0C-3BE6E17410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402743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C5D934-D814-A16D-15D0-99951E2F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6268F4-54D7-2236-E2EA-C39B169FD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AD56B6-0D86-10B1-771D-D55FB243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528B2-0530-4983-A8C1-61CCB9CF3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563402"/>
      </p:ext>
    </p:extLst>
  </p:cSld>
  <p:clrMapOvr>
    <a:masterClrMapping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C4957-71C3-FEAB-B904-2026A295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C4D6C-593E-83F4-77D5-013674EF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76C55-35E6-8DCF-C319-1B7E63ED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64342-3210-45A6-A8B8-3D9EB8CB8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472141"/>
      </p:ext>
    </p:extLst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E6ED2-34B6-4EA0-43FD-B77F53A0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076BC-C9FC-3F5E-4858-42672F61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C9DBD-38B1-08AC-C52B-3F9BF5A6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B594-0E72-4D77-9471-687AC026B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9774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4FBF5-94DA-4B4B-012D-289C348C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810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7E40D-C1CF-D5AD-CB02-DD759223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838200" cy="349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27BA8-D946-70F5-CE4F-C248A9E3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457200" cy="349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BCFC89D-D976-448B-B7F4-10D160E05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76088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1EA9A-91FC-5694-DB11-CB19AA57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810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E87E2-6442-8725-61F9-45AEEA06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838200" cy="349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0D2BF-8126-029D-A0ED-A1FCEED3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457200" cy="349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1657601-FB4D-4B94-A89B-EFF7F01BC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20188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F763FE-8A7E-1910-9C8D-087853B91C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810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460415-A4DB-B524-EA60-9FCF0B8D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838200" cy="349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C5AF2E-83EE-055B-69D3-7265E03F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457200" cy="349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B5D7674-DDED-4BF8-8BEB-16A03495F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2923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DC530435-A7FE-1B11-CF80-E22E385C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8486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77B1CBB8-7411-DCC4-88F1-22EE668A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5714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53965F-EB86-888D-54F5-8FBFCB14C1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9138F-1B5F-26E3-6436-CD65273AB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il_fi" descr="http://www.ps3hax.net/wp-content/uploads/2011/06/scales-justice.jpg">
            <a:extLst>
              <a:ext uri="{FF2B5EF4-FFF2-40B4-BE49-F238E27FC236}">
                <a16:creationId xmlns:a16="http://schemas.microsoft.com/office/drawing/2014/main" id="{FB17C5F9-0167-AEF0-4E0B-C99CE320C17F}"/>
              </a:ext>
            </a:extLst>
          </p:cNvPr>
          <p:cNvPicPr>
            <a:picLocks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0637A7-468D-7CD2-A286-FC2DB93844BC}"/>
              </a:ext>
            </a:extLst>
          </p:cNvPr>
          <p:cNvSpPr/>
          <p:nvPr userDrawn="1"/>
        </p:nvSpPr>
        <p:spPr>
          <a:xfrm>
            <a:off x="7315200" y="6477000"/>
            <a:ext cx="1828800" cy="2769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rgbClr val="7E2A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  <a:ea typeface="Calibri" pitchFamily="34" charset="0"/>
                <a:cs typeface="Times New Roman" pitchFamily="18" charset="0"/>
              </a:rPr>
              <a:t>www.iodt.co.tz</a:t>
            </a:r>
            <a:endParaRPr lang="fr-FR" sz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30" name="Picture 1" descr="IODT">
            <a:extLst>
              <a:ext uri="{FF2B5EF4-FFF2-40B4-BE49-F238E27FC236}">
                <a16:creationId xmlns:a16="http://schemas.microsoft.com/office/drawing/2014/main" id="{799117BA-10ED-9DCF-0A13-D6B91A6A26AB}"/>
              </a:ext>
            </a:extLst>
          </p:cNvPr>
          <p:cNvPicPr>
            <a:picLocks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4C8C066-AE88-1164-2F2F-7BBC173D9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47" r:id="rId8"/>
    <p:sldLayoutId id="2147483948" r:id="rId9"/>
    <p:sldLayoutId id="2147483989" r:id="rId10"/>
    <p:sldLayoutId id="2147483990" r:id="rId11"/>
    <p:sldLayoutId id="2147483991" r:id="rId12"/>
    <p:sldLayoutId id="2147483992" r:id="rId13"/>
    <p:sldLayoutId id="2147483993" r:id="rId14"/>
  </p:sldLayoutIdLst>
  <p:transition spd="slow">
    <p:cover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oper Black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lbertus Extra Bold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EC592D4-8786-7356-27C9-5A73FCAD49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0CFC2AF-BFCA-43F3-16AF-49EF104874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86362-E471-2062-EFFE-EF4AC6EA6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E3AF4-06AB-7A4B-8835-5B3D5F418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524C6-C092-3275-370D-1058D2C3D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244F231-4307-4582-B3A8-42D60C331F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B8BCF585-7BA7-193C-E8DD-C4AFAEDA7F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1C772B2B-A7CB-99B9-C545-F367CF638A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C3D3E-A1CD-96DF-9784-59F79F02E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F32D6-DB90-D5CF-DBF8-46305DF89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2E7A-414C-D0A0-FA5F-01491A127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982FD55-9924-46AF-99BA-106360BB41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B8FC6510-0054-F3B3-C303-A5201B8196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888D3BE9-868B-F5F3-3132-FEEA82494C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7F697-AB98-CD6D-5D81-CA92390F6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4089A-CD98-397C-55F5-9E1540683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087B-0A78-B953-F16D-412F236AC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49B337D-1ACF-4041-950D-AC6D11DD86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ransition spd="slow">
    <p:cover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l_fi" descr="http://www.ps3hax.net/wp-content/uploads/2011/06/scales-justice.jpg">
            <a:extLst>
              <a:ext uri="{FF2B5EF4-FFF2-40B4-BE49-F238E27FC236}">
                <a16:creationId xmlns:a16="http://schemas.microsoft.com/office/drawing/2014/main" id="{6C7F2FAB-1C41-0E3D-1FBC-12CA968734CC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4217" y="1302702"/>
            <a:ext cx="3635566" cy="2240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C61866C-4BBD-C58A-A734-39CB82095265}"/>
              </a:ext>
            </a:extLst>
          </p:cNvPr>
          <p:cNvSpPr/>
          <p:nvPr/>
        </p:nvSpPr>
        <p:spPr>
          <a:xfrm>
            <a:off x="220133" y="835405"/>
            <a:ext cx="8534400" cy="53340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sp3d extrusionH="57150">
              <a:bevelT w="381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The Institute of Directors in Tanzania (IoDT)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F84711-00DA-85B7-B2CD-288458E23FAE}"/>
              </a:ext>
            </a:extLst>
          </p:cNvPr>
          <p:cNvSpPr/>
          <p:nvPr/>
        </p:nvSpPr>
        <p:spPr>
          <a:xfrm>
            <a:off x="6411817" y="110170"/>
            <a:ext cx="2710149" cy="649995"/>
          </a:xfrm>
          <a:prstGeom prst="ellipse">
            <a:avLst/>
          </a:prstGeom>
          <a:solidFill>
            <a:srgbClr val="9C38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Candara" pitchFamily="34" charset="0"/>
              </a:rPr>
              <a:t>  Better Boards,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Candara" pitchFamily="34" charset="0"/>
              </a:rPr>
              <a:t> Better Business,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Candara" pitchFamily="34" charset="0"/>
              </a:rPr>
              <a:t>Better Tanzania</a:t>
            </a:r>
            <a:r>
              <a:rPr lang="en-US" b="1" dirty="0">
                <a:solidFill>
                  <a:schemeClr val="bg1"/>
                </a:solidFill>
                <a:latin typeface="Candara" pitchFamily="34" charset="0"/>
              </a:rPr>
              <a:t>!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EE4F95F-670E-FBA9-743C-156287B63ACC}"/>
              </a:ext>
            </a:extLst>
          </p:cNvPr>
          <p:cNvSpPr/>
          <p:nvPr/>
        </p:nvSpPr>
        <p:spPr>
          <a:xfrm>
            <a:off x="338138" y="3234446"/>
            <a:ext cx="8534400" cy="2240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b="1" u="sng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b="1" u="sng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883828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ZANZIBAR CEO’S FORUM 2025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883828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under the Theme: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88382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Innovative Leadership and Collaboration for Sustainable Development Growth in Zanzibar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88382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Golden Tulip Airport Hotel, Zanzibar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88382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</a:t>
            </a:r>
            <a:r>
              <a:rPr lang="en-US" altLang="en-US" b="1" baseline="30000" dirty="0">
                <a:solidFill>
                  <a:srgbClr val="88382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en-US" b="1" dirty="0">
                <a:solidFill>
                  <a:srgbClr val="88382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– 13</a:t>
            </a:r>
            <a:r>
              <a:rPr lang="en-US" altLang="en-US" b="1" baseline="30000" dirty="0">
                <a:solidFill>
                  <a:srgbClr val="88382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en-US" b="1" dirty="0">
                <a:solidFill>
                  <a:srgbClr val="88382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May, 2025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88382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88382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“Leadership and Collaboration for Sustainable Development: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88382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Role Of Corporate Governance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88382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by:</a:t>
            </a:r>
            <a:endParaRPr lang="en-US" sz="2400" b="1" dirty="0">
              <a:solidFill>
                <a:srgbClr val="0F0F0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F0F0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Amb. Mumba S. </a:t>
            </a:r>
            <a:r>
              <a:rPr lang="en-US" sz="20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Kapumpa</a:t>
            </a:r>
            <a:r>
              <a:rPr lang="en-US" sz="20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SC, </a:t>
            </a:r>
            <a:r>
              <a:rPr lang="en-US" sz="20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FIoDZ</a:t>
            </a:r>
            <a:r>
              <a:rPr lang="en-US" sz="20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47">
            <a:extLst>
              <a:ext uri="{FF2B5EF4-FFF2-40B4-BE49-F238E27FC236}">
                <a16:creationId xmlns:a16="http://schemas.microsoft.com/office/drawing/2014/main" id="{76F1AFDA-058F-9DA9-3520-0C1BF6D8C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87" name="Rectangle 1047">
            <a:extLst>
              <a:ext uri="{FF2B5EF4-FFF2-40B4-BE49-F238E27FC236}">
                <a16:creationId xmlns:a16="http://schemas.microsoft.com/office/drawing/2014/main" id="{39581E3B-96DC-39FE-55D0-E50901646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4F8BF1A6-737B-B21F-70E3-91B993FC1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83828">
              <a:alpha val="64706"/>
            </a:srgb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 Black" pitchFamily="34" charset="0"/>
              </a:rPr>
              <a:t>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</p:txBody>
      </p:sp>
      <p:pic>
        <p:nvPicPr>
          <p:cNvPr id="41991" name="il_fi" descr="http://www.ps3hax.net/wp-content/uploads/2011/06/scales-justice.jpg">
            <a:extLst>
              <a:ext uri="{FF2B5EF4-FFF2-40B4-BE49-F238E27FC236}">
                <a16:creationId xmlns:a16="http://schemas.microsoft.com/office/drawing/2014/main" id="{9F5065A4-BEA9-6E28-A2F9-C13DAAA32FF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70538"/>
            <a:ext cx="19812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7">
            <a:extLst>
              <a:ext uri="{FF2B5EF4-FFF2-40B4-BE49-F238E27FC236}">
                <a16:creationId xmlns:a16="http://schemas.microsoft.com/office/drawing/2014/main" id="{0710EE8C-75F6-0BF9-71E1-C73C15346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550025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1400">
                <a:ea typeface="Calibri" panose="020F0502020204030204" pitchFamily="34" charset="0"/>
                <a:cs typeface="Times New Roman" panose="02020603050405020304" pitchFamily="18" charset="0"/>
              </a:rPr>
              <a:t>www.iodt.co.tz</a:t>
            </a:r>
            <a:endParaRPr lang="fr-FR" alt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51F65-0D07-0F02-3396-B88F1BD8BD6C}"/>
              </a:ext>
            </a:extLst>
          </p:cNvPr>
          <p:cNvSpPr/>
          <p:nvPr/>
        </p:nvSpPr>
        <p:spPr>
          <a:xfrm>
            <a:off x="728663" y="0"/>
            <a:ext cx="8415337" cy="1219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b="1" dirty="0">
                <a:solidFill>
                  <a:schemeClr val="tx1"/>
                </a:solidFill>
              </a:rPr>
              <a:t>IV.  CONCLUSIVE REMARKS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954126-585C-FA7B-7D07-891F9D0EAC05}"/>
              </a:ext>
            </a:extLst>
          </p:cNvPr>
          <p:cNvSpPr/>
          <p:nvPr/>
        </p:nvSpPr>
        <p:spPr>
          <a:xfrm>
            <a:off x="728663" y="2198687"/>
            <a:ext cx="769296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SzPct val="103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cs typeface="Tahoma" panose="020B0604030504040204" pitchFamily="34" charset="0"/>
              </a:rPr>
              <a:t>Establishing Zanzibar CEO Forum has come at a correct time. </a:t>
            </a:r>
          </a:p>
          <a:p>
            <a:pPr marL="457200" indent="-457200" algn="just" eaLnBrk="1" hangingPunct="1">
              <a:buSzPct val="103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cs typeface="Tahoma" panose="020B0604030504040204" pitchFamily="34" charset="0"/>
              </a:rPr>
              <a:t>Collaboration among ALL CEOs is Imperative.</a:t>
            </a:r>
          </a:p>
          <a:p>
            <a:pPr marL="457200" indent="-457200" algn="just" eaLnBrk="1" hangingPunct="1">
              <a:buSzPct val="103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cs typeface="Tahoma" panose="020B0604030504040204" pitchFamily="34" charset="0"/>
              </a:rPr>
              <a:t>Corporate Governance principles are bound to be </a:t>
            </a:r>
            <a:r>
              <a:rPr lang="en-US" altLang="en-US" sz="2800" dirty="0" err="1">
                <a:cs typeface="Tahoma" panose="020B0604030504040204" pitchFamily="34" charset="0"/>
              </a:rPr>
              <a:t>catalystic</a:t>
            </a:r>
            <a:r>
              <a:rPr lang="en-US" altLang="en-US" sz="2800" dirty="0">
                <a:cs typeface="Tahoma" panose="020B0604030504040204" pitchFamily="34" charset="0"/>
              </a:rPr>
              <a:t>.</a:t>
            </a:r>
          </a:p>
          <a:p>
            <a:pPr>
              <a:buClr>
                <a:schemeClr val="tx1"/>
              </a:buClr>
              <a:defRPr/>
            </a:pP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2048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47">
            <a:extLst>
              <a:ext uri="{FF2B5EF4-FFF2-40B4-BE49-F238E27FC236}">
                <a16:creationId xmlns:a16="http://schemas.microsoft.com/office/drawing/2014/main" id="{9AFDB732-CC5E-991E-65C0-BAFF2060A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6083" name="Rectangle 1047">
            <a:extLst>
              <a:ext uri="{FF2B5EF4-FFF2-40B4-BE49-F238E27FC236}">
                <a16:creationId xmlns:a16="http://schemas.microsoft.com/office/drawing/2014/main" id="{DCD55852-D525-696E-3060-DB95C83BF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2F0A18EB-FDFB-1D97-954F-8BE8CF510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83828">
              <a:alpha val="64706"/>
            </a:srgb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46087" name="il_fi" descr="http://www.ps3hax.net/wp-content/uploads/2011/06/scales-justice.jpg">
            <a:extLst>
              <a:ext uri="{FF2B5EF4-FFF2-40B4-BE49-F238E27FC236}">
                <a16:creationId xmlns:a16="http://schemas.microsoft.com/office/drawing/2014/main" id="{9EB9A20D-5241-39E9-93FB-5D58C4E973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7">
            <a:extLst>
              <a:ext uri="{FF2B5EF4-FFF2-40B4-BE49-F238E27FC236}">
                <a16:creationId xmlns:a16="http://schemas.microsoft.com/office/drawing/2014/main" id="{FFF1B8A5-9768-D885-67D8-D5C32A45A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550025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www.iodt.co.tz</a:t>
            </a:r>
            <a:endParaRPr kumimoji="0" lang="fr-FR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C6A748C-A626-4E7B-673F-EA8FEBB60C57}"/>
              </a:ext>
            </a:extLst>
          </p:cNvPr>
          <p:cNvSpPr/>
          <p:nvPr/>
        </p:nvSpPr>
        <p:spPr>
          <a:xfrm>
            <a:off x="846138" y="1592263"/>
            <a:ext cx="6977062" cy="362267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FOR YOUR ATTENTION!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STAY BLESSED!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38192-E5C5-E6D2-E856-F3290DEF6CB1}"/>
              </a:ext>
            </a:extLst>
          </p:cNvPr>
          <p:cNvSpPr/>
          <p:nvPr/>
        </p:nvSpPr>
        <p:spPr>
          <a:xfrm>
            <a:off x="693738" y="17463"/>
            <a:ext cx="8432800" cy="12350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THANK YOU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47">
            <a:extLst>
              <a:ext uri="{FF2B5EF4-FFF2-40B4-BE49-F238E27FC236}">
                <a16:creationId xmlns:a16="http://schemas.microsoft.com/office/drawing/2014/main" id="{165EDE90-6920-7D83-E0C6-DEBC73D0B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21507" name="Rectangle 1047">
            <a:extLst>
              <a:ext uri="{FF2B5EF4-FFF2-40B4-BE49-F238E27FC236}">
                <a16:creationId xmlns:a16="http://schemas.microsoft.com/office/drawing/2014/main" id="{957B306B-AC28-5606-6AE3-EEAFDFFB6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7A6E56D4-FB9D-C60C-E2D4-A9BE2D18D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83828">
              <a:alpha val="64706"/>
            </a:srgb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 Black" pitchFamily="34" charset="0"/>
              </a:rPr>
              <a:t>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 Black" pitchFamily="34" charset="0"/>
              </a:rPr>
              <a:t>     </a:t>
            </a:r>
            <a:endParaRPr lang="en-US" sz="44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21511" name="il_fi" descr="http://www.ps3hax.net/wp-content/uploads/2011/06/scales-justice.jpg">
            <a:extLst>
              <a:ext uri="{FF2B5EF4-FFF2-40B4-BE49-F238E27FC236}">
                <a16:creationId xmlns:a16="http://schemas.microsoft.com/office/drawing/2014/main" id="{5025DB71-B85D-057D-5558-7B4161D39E9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7">
            <a:extLst>
              <a:ext uri="{FF2B5EF4-FFF2-40B4-BE49-F238E27FC236}">
                <a16:creationId xmlns:a16="http://schemas.microsoft.com/office/drawing/2014/main" id="{4206352B-2671-0874-9FCD-D597CC358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550025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1400">
                <a:ea typeface="Calibri" panose="020F0502020204030204" pitchFamily="34" charset="0"/>
                <a:cs typeface="Times New Roman" panose="02020603050405020304" pitchFamily="18" charset="0"/>
              </a:rPr>
              <a:t>www.iodt.co.tz</a:t>
            </a:r>
            <a:endParaRPr lang="fr-FR" alt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13" name="il_fi" descr="ANd9GcRKJ4CoUgDZN_mzWOVEQrB9Ts-is0rV_1wAfWpduA7F2kZfFc5kWQ">
            <a:extLst>
              <a:ext uri="{FF2B5EF4-FFF2-40B4-BE49-F238E27FC236}">
                <a16:creationId xmlns:a16="http://schemas.microsoft.com/office/drawing/2014/main" id="{E175FD8D-4EA0-B057-FCF7-080CA1846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013"/>
            <a:ext cx="162560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35967BE-E7C9-6CE2-2474-1A1C3A1F3F4B}"/>
              </a:ext>
            </a:extLst>
          </p:cNvPr>
          <p:cNvSpPr/>
          <p:nvPr/>
        </p:nvSpPr>
        <p:spPr>
          <a:xfrm>
            <a:off x="1981200" y="1447800"/>
            <a:ext cx="6781800" cy="3352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2892AA-A4AE-F820-1EF0-C16117D28615}"/>
              </a:ext>
            </a:extLst>
          </p:cNvPr>
          <p:cNvSpPr/>
          <p:nvPr/>
        </p:nvSpPr>
        <p:spPr>
          <a:xfrm>
            <a:off x="1097280" y="1371600"/>
            <a:ext cx="7050025" cy="5344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defRPr/>
            </a:pPr>
            <a:r>
              <a:rPr lang="en-US" sz="2800" dirty="0">
                <a:solidFill>
                  <a:srgbClr val="883828"/>
                </a:solidFill>
              </a:rPr>
              <a:t>       Prologue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defRPr/>
            </a:pPr>
            <a:endParaRPr lang="en-US" sz="1200" dirty="0">
              <a:solidFill>
                <a:srgbClr val="883828"/>
              </a:solidFill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defRPr/>
            </a:pPr>
            <a:r>
              <a:rPr lang="en-US" sz="2800" dirty="0">
                <a:solidFill>
                  <a:srgbClr val="883828"/>
                </a:solidFill>
              </a:rPr>
              <a:t>How does Leadership help collaboration?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defRPr/>
            </a:pPr>
            <a:r>
              <a:rPr lang="en-US" sz="2800" dirty="0">
                <a:solidFill>
                  <a:srgbClr val="883828"/>
                </a:solidFill>
              </a:rPr>
              <a:t>Why Sustainable Development 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defRPr/>
            </a:pPr>
            <a:r>
              <a:rPr lang="en-US" sz="2800" dirty="0">
                <a:solidFill>
                  <a:srgbClr val="883828"/>
                </a:solidFill>
              </a:rPr>
              <a:t>Where Does Corporate Governance fit in?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defRPr/>
            </a:pPr>
            <a:r>
              <a:rPr lang="en-US" sz="2800" dirty="0">
                <a:solidFill>
                  <a:srgbClr val="883828"/>
                </a:solidFill>
              </a:rPr>
              <a:t>Conclusive Remarks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defRPr/>
            </a:pPr>
            <a:endParaRPr lang="en-US" sz="1600" dirty="0">
              <a:solidFill>
                <a:srgbClr val="883828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defRPr/>
            </a:pPr>
            <a:r>
              <a:rPr lang="en-US" sz="2800" dirty="0">
                <a:solidFill>
                  <a:srgbClr val="883828"/>
                </a:solidFill>
              </a:rPr>
              <a:t>      Epilogue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6B4DB1-FD6E-C9EE-F159-5F4D3C105E5A}"/>
              </a:ext>
            </a:extLst>
          </p:cNvPr>
          <p:cNvSpPr/>
          <p:nvPr/>
        </p:nvSpPr>
        <p:spPr>
          <a:xfrm>
            <a:off x="525463" y="17463"/>
            <a:ext cx="8618537" cy="1219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I SHALL DISCUSS…..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47">
            <a:extLst>
              <a:ext uri="{FF2B5EF4-FFF2-40B4-BE49-F238E27FC236}">
                <a16:creationId xmlns:a16="http://schemas.microsoft.com/office/drawing/2014/main" id="{887E7D79-E8FA-ACB8-78AB-CA7BF5A29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23555" name="Rectangle 1047">
            <a:extLst>
              <a:ext uri="{FF2B5EF4-FFF2-40B4-BE49-F238E27FC236}">
                <a16:creationId xmlns:a16="http://schemas.microsoft.com/office/drawing/2014/main" id="{05C3D00A-BDD1-061B-A5DD-5F433E3B1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A221D68C-F27D-0F66-0081-EFDAD1FE2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83828">
              <a:alpha val="64706"/>
            </a:srgb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 Black" pitchFamily="34" charset="0"/>
              </a:rPr>
              <a:t>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latin typeface="+mn-lt"/>
              </a:rPr>
              <a:t>  </a:t>
            </a:r>
            <a:endParaRPr lang="en-US" sz="3200" dirty="0">
              <a:latin typeface="Candara" pitchFamily="34" charset="0"/>
            </a:endParaRPr>
          </a:p>
        </p:txBody>
      </p:sp>
      <p:pic>
        <p:nvPicPr>
          <p:cNvPr id="23559" name="il_fi" descr="http://www.ps3hax.net/wp-content/uploads/2011/06/scales-justice.jpg">
            <a:extLst>
              <a:ext uri="{FF2B5EF4-FFF2-40B4-BE49-F238E27FC236}">
                <a16:creationId xmlns:a16="http://schemas.microsoft.com/office/drawing/2014/main" id="{896A9C2A-577E-BE6C-7904-F299D909348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7">
            <a:extLst>
              <a:ext uri="{FF2B5EF4-FFF2-40B4-BE49-F238E27FC236}">
                <a16:creationId xmlns:a16="http://schemas.microsoft.com/office/drawing/2014/main" id="{E11318E8-309D-F3B4-1C0A-940236F1D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550025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1400">
                <a:ea typeface="Calibri" panose="020F0502020204030204" pitchFamily="34" charset="0"/>
                <a:cs typeface="Times New Roman" panose="02020603050405020304" pitchFamily="18" charset="0"/>
              </a:rPr>
              <a:t>www.iodt.co.tz</a:t>
            </a:r>
            <a:endParaRPr lang="fr-FR" alt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02FBF4-95CB-FD71-A7CD-465E0EE795B3}"/>
              </a:ext>
            </a:extLst>
          </p:cNvPr>
          <p:cNvSpPr/>
          <p:nvPr/>
        </p:nvSpPr>
        <p:spPr>
          <a:xfrm>
            <a:off x="642938" y="0"/>
            <a:ext cx="8501062" cy="1219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altLang="en-US" sz="2800" b="1" dirty="0">
                <a:solidFill>
                  <a:schemeClr val="tx1"/>
                </a:solidFill>
              </a:rPr>
              <a:t> Prologue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98BFDC-4840-5CB0-1C06-CFAA755ED6BA}"/>
              </a:ext>
            </a:extLst>
          </p:cNvPr>
          <p:cNvSpPr/>
          <p:nvPr/>
        </p:nvSpPr>
        <p:spPr>
          <a:xfrm>
            <a:off x="719137" y="1673225"/>
            <a:ext cx="7705725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Tahoma" panose="020B0604030504040204" pitchFamily="34" charset="0"/>
                <a:cs typeface="Arial" panose="020B0604020202020204" pitchFamily="34" charset="0"/>
              </a:rPr>
              <a:t>Worked as Public Servant for 32 years in Zambia.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Tahoma" panose="020B0604030504040204" pitchFamily="34" charset="0"/>
                <a:cs typeface="Arial" panose="020B0604020202020204" pitchFamily="34" charset="0"/>
              </a:rPr>
              <a:t>Pioneered commencement of capital market in Zambia.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Tahoma" panose="020B0604030504040204" pitchFamily="34" charset="0"/>
                <a:cs typeface="Arial" panose="020B0604020202020204" pitchFamily="34" charset="0"/>
              </a:rPr>
              <a:t>Co-founder of Institute of Directors, Zambia (</a:t>
            </a:r>
            <a:r>
              <a:rPr lang="en-US" sz="2400" dirty="0" err="1">
                <a:ea typeface="Tahoma" panose="020B0604030504040204" pitchFamily="34" charset="0"/>
                <a:cs typeface="Arial" panose="020B0604020202020204" pitchFamily="34" charset="0"/>
              </a:rPr>
              <a:t>IoDZ</a:t>
            </a:r>
            <a:r>
              <a:rPr lang="en-US" sz="2400" dirty="0">
                <a:ea typeface="Tahoma" panose="020B0604030504040204" pitchFamily="34" charset="0"/>
                <a:cs typeface="Arial" panose="020B0604020202020204" pitchFamily="34" charset="0"/>
              </a:rPr>
              <a:t>) in Lusaka, Zambia.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Tahoma" panose="020B0604030504040204" pitchFamily="34" charset="0"/>
                <a:cs typeface="Arial" panose="020B0604020202020204" pitchFamily="34" charset="0"/>
              </a:rPr>
              <a:t>Attended and spoke at Founding ceremony for Institute of Directors in Tanzania (</a:t>
            </a:r>
            <a:r>
              <a:rPr lang="en-US" sz="2400" dirty="0" err="1">
                <a:ea typeface="Tahoma" panose="020B0604030504040204" pitchFamily="34" charset="0"/>
                <a:cs typeface="Arial" panose="020B0604020202020204" pitchFamily="34" charset="0"/>
              </a:rPr>
              <a:t>IoDT</a:t>
            </a:r>
            <a:r>
              <a:rPr lang="en-US" sz="2400" dirty="0">
                <a:ea typeface="Tahoma" panose="020B0604030504040204" pitchFamily="34" charset="0"/>
                <a:cs typeface="Arial" panose="020B0604020202020204" pitchFamily="34" charset="0"/>
              </a:rPr>
              <a:t>) in Dar es Salaam, in 2012.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Tahoma" panose="020B0604030504040204" pitchFamily="34" charset="0"/>
                <a:cs typeface="Arial" panose="020B0604020202020204" pitchFamily="34" charset="0"/>
              </a:rPr>
              <a:t>Facilitator for </a:t>
            </a:r>
            <a:r>
              <a:rPr lang="en-US" sz="2400" dirty="0" err="1">
                <a:ea typeface="Tahoma" panose="020B0604030504040204" pitchFamily="34" charset="0"/>
                <a:cs typeface="Arial" panose="020B0604020202020204" pitchFamily="34" charset="0"/>
              </a:rPr>
              <a:t>IoDT</a:t>
            </a:r>
            <a:r>
              <a:rPr lang="en-US" sz="2400" dirty="0">
                <a:ea typeface="Tahoma" panose="020B0604030504040204" pitchFamily="34" charset="0"/>
                <a:cs typeface="Arial" panose="020B0604020202020204" pitchFamily="34" charset="0"/>
              </a:rPr>
              <a:t> in Bagamoyo, Zanzibar, Mwanza and Arusha since 2012 to date.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endParaRPr lang="en-US" sz="24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SzPct val="85000"/>
              <a:buNone/>
              <a:defRPr/>
            </a:pPr>
            <a:endParaRPr lang="en-US" sz="1800" dirty="0"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47">
            <a:extLst>
              <a:ext uri="{FF2B5EF4-FFF2-40B4-BE49-F238E27FC236}">
                <a16:creationId xmlns:a16="http://schemas.microsoft.com/office/drawing/2014/main" id="{0DF30EC5-4F05-A5DC-5345-B3FDC6083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27651" name="Rectangle 1047">
            <a:extLst>
              <a:ext uri="{FF2B5EF4-FFF2-40B4-BE49-F238E27FC236}">
                <a16:creationId xmlns:a16="http://schemas.microsoft.com/office/drawing/2014/main" id="{BD27CCBB-3EE6-20A2-51BC-622F89C5C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022869DE-0E89-3E46-B826-12186C692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83828">
              <a:alpha val="64706"/>
            </a:srgb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 Black" pitchFamily="34" charset="0"/>
              </a:rPr>
              <a:t>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Candara" pitchFamily="34" charset="0"/>
            </a:endParaRPr>
          </a:p>
        </p:txBody>
      </p:sp>
      <p:pic>
        <p:nvPicPr>
          <p:cNvPr id="27655" name="il_fi" descr="http://www.ps3hax.net/wp-content/uploads/2011/06/scales-justice.jpg">
            <a:extLst>
              <a:ext uri="{FF2B5EF4-FFF2-40B4-BE49-F238E27FC236}">
                <a16:creationId xmlns:a16="http://schemas.microsoft.com/office/drawing/2014/main" id="{2C6737F9-9317-9940-6206-E09EAEE72BA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7">
            <a:extLst>
              <a:ext uri="{FF2B5EF4-FFF2-40B4-BE49-F238E27FC236}">
                <a16:creationId xmlns:a16="http://schemas.microsoft.com/office/drawing/2014/main" id="{77B6A811-5E51-C83F-1CF4-BEC983461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550025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1400">
                <a:ea typeface="Calibri" panose="020F0502020204030204" pitchFamily="34" charset="0"/>
                <a:cs typeface="Times New Roman" panose="02020603050405020304" pitchFamily="18" charset="0"/>
              </a:rPr>
              <a:t>www.iodt.co.tz</a:t>
            </a:r>
            <a:endParaRPr lang="fr-FR" alt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7238D-7A75-67C6-065A-887221B2BB9E}"/>
              </a:ext>
            </a:extLst>
          </p:cNvPr>
          <p:cNvSpPr/>
          <p:nvPr/>
        </p:nvSpPr>
        <p:spPr>
          <a:xfrm>
            <a:off x="600869" y="0"/>
            <a:ext cx="8364537" cy="1219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I.   HOW DOES LEADERSHIP HELP COLLABORATION?</a:t>
            </a:r>
            <a:br>
              <a:rPr lang="en-US" altLang="en-US" sz="2800" b="1" dirty="0">
                <a:solidFill>
                  <a:schemeClr val="tx1"/>
                </a:solidFill>
              </a:rPr>
            </a:b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B36C8-A58A-B42F-A76F-EAB61207BEE4}"/>
              </a:ext>
            </a:extLst>
          </p:cNvPr>
          <p:cNvSpPr/>
          <p:nvPr/>
        </p:nvSpPr>
        <p:spPr>
          <a:xfrm>
            <a:off x="407194" y="1516444"/>
            <a:ext cx="8329612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Leadership Qualities:</a:t>
            </a:r>
          </a:p>
          <a:p>
            <a:pPr marL="0" indent="0">
              <a:buNone/>
              <a:defRPr/>
            </a:pPr>
            <a:endParaRPr lang="en-US" altLang="en-US" sz="600" dirty="0">
              <a:cs typeface="Arial" panose="020B0604020202020204" pitchFamily="34" charset="0"/>
            </a:endParaRPr>
          </a:p>
          <a:p>
            <a:pPr marL="800100" lvl="1">
              <a:buClrTx/>
              <a:buSzPct val="101000"/>
              <a:buFont typeface="Courier New" panose="02070309020205020404" pitchFamily="49" charset="0"/>
              <a:buChar char="o"/>
              <a:defRPr/>
            </a:pPr>
            <a:r>
              <a:rPr lang="en-US" altLang="en-US" sz="1900" dirty="0">
                <a:cs typeface="Arial" panose="020B0604020202020204" pitchFamily="34" charset="0"/>
              </a:rPr>
              <a:t>	</a:t>
            </a:r>
            <a:r>
              <a:rPr lang="en-US" altLang="en-US" sz="1900" b="1" u="sng" dirty="0">
                <a:cs typeface="Arial" panose="020B0604020202020204" pitchFamily="34" charset="0"/>
              </a:rPr>
              <a:t>vision:</a:t>
            </a:r>
            <a:r>
              <a:rPr lang="en-US" altLang="en-US" sz="1900" dirty="0">
                <a:cs typeface="Arial" panose="020B0604020202020204" pitchFamily="34" charset="0"/>
              </a:rPr>
              <a:t> Future that you check the path towards it;</a:t>
            </a:r>
          </a:p>
          <a:p>
            <a:pPr marL="800100" lvl="1">
              <a:buClrTx/>
              <a:buSzPct val="101000"/>
              <a:buFont typeface="Courier New" panose="02070309020205020404" pitchFamily="49" charset="0"/>
              <a:buChar char="o"/>
              <a:defRPr/>
            </a:pPr>
            <a:r>
              <a:rPr lang="en-US" altLang="en-US" sz="1900" dirty="0">
                <a:cs typeface="Arial" panose="020B0604020202020204" pitchFamily="34" charset="0"/>
              </a:rPr>
              <a:t>	</a:t>
            </a:r>
            <a:r>
              <a:rPr lang="en-US" altLang="en-US" sz="1900" b="1" u="sng" dirty="0">
                <a:cs typeface="Arial" panose="020B0604020202020204" pitchFamily="34" charset="0"/>
              </a:rPr>
              <a:t>resilience:</a:t>
            </a:r>
            <a:r>
              <a:rPr lang="en-US" altLang="en-US" sz="1900" dirty="0">
                <a:cs typeface="Arial" panose="020B0604020202020204" pitchFamily="34" charset="0"/>
              </a:rPr>
              <a:t> Remain steadfast despite challenges in your path;</a:t>
            </a:r>
          </a:p>
          <a:p>
            <a:pPr marL="800100" lvl="1">
              <a:buClrTx/>
              <a:buSzPct val="101000"/>
              <a:buFont typeface="Courier New" panose="02070309020205020404" pitchFamily="49" charset="0"/>
              <a:buChar char="o"/>
              <a:defRPr/>
            </a:pPr>
            <a:r>
              <a:rPr lang="en-US" altLang="en-US" sz="1900" dirty="0">
                <a:cs typeface="Arial" panose="020B0604020202020204" pitchFamily="34" charset="0"/>
              </a:rPr>
              <a:t>	</a:t>
            </a:r>
            <a:r>
              <a:rPr lang="en-US" altLang="en-US" sz="1900" b="1" u="sng" dirty="0">
                <a:cs typeface="Arial" panose="020B0604020202020204" pitchFamily="34" charset="0"/>
              </a:rPr>
              <a:t>influence:</a:t>
            </a:r>
            <a:r>
              <a:rPr lang="en-US" altLang="en-US" sz="1900" dirty="0">
                <a:cs typeface="Arial" panose="020B0604020202020204" pitchFamily="34" charset="0"/>
              </a:rPr>
              <a:t> instead of wielding power you wield influence,   </a:t>
            </a:r>
          </a:p>
          <a:p>
            <a:pPr marL="514350" lvl="1" indent="0">
              <a:buClrTx/>
              <a:buSzPct val="101000"/>
              <a:buNone/>
              <a:defRPr/>
            </a:pPr>
            <a:r>
              <a:rPr lang="en-US" altLang="en-US" sz="1900" dirty="0">
                <a:cs typeface="Arial" panose="020B0604020202020204" pitchFamily="34" charset="0"/>
              </a:rPr>
              <a:t>  		inspiring countless others.</a:t>
            </a:r>
          </a:p>
          <a:p>
            <a:pPr marL="400050">
              <a:buClrTx/>
              <a:buSzPct val="101000"/>
              <a:buFont typeface="Wingdings" panose="05000000000000000000" pitchFamily="2" charset="2"/>
              <a:buChar char="§"/>
              <a:defRPr/>
            </a:pPr>
            <a:r>
              <a:rPr lang="en-US" altLang="en-US" sz="2300" dirty="0">
                <a:cs typeface="Arial" panose="020B0604020202020204" pitchFamily="34" charset="0"/>
              </a:rPr>
              <a:t>It is about making a difference.</a:t>
            </a:r>
          </a:p>
          <a:p>
            <a:pPr marL="400050">
              <a:buClrTx/>
              <a:buSzPct val="101000"/>
              <a:buFont typeface="Wingdings" panose="05000000000000000000" pitchFamily="2" charset="2"/>
              <a:buChar char="§"/>
              <a:defRPr/>
            </a:pPr>
            <a:r>
              <a:rPr lang="en-US" altLang="en-US" sz="2300" dirty="0">
                <a:cs typeface="Arial" panose="020B0604020202020204" pitchFamily="34" charset="0"/>
              </a:rPr>
              <a:t>It is about leaving a legacy not just for yourself but for the greater good.</a:t>
            </a:r>
          </a:p>
          <a:p>
            <a:pPr marL="400050">
              <a:buClrTx/>
              <a:buSzPct val="101000"/>
              <a:buFont typeface="Wingdings" panose="05000000000000000000" pitchFamily="2" charset="2"/>
              <a:buChar char="§"/>
              <a:defRPr/>
            </a:pPr>
            <a:r>
              <a:rPr lang="en-US" altLang="en-US" sz="2300" dirty="0">
                <a:cs typeface="Arial" panose="020B0604020202020204" pitchFamily="34" charset="0"/>
              </a:rPr>
              <a:t>True leadership is defined not by power but by impact.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Collaboration is a partnership, a union.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CEOs in private sector must work with CEOs in </a:t>
            </a:r>
            <a:r>
              <a:rPr lang="en-US" altLang="en-US" sz="2000" dirty="0" err="1">
                <a:cs typeface="Arial" panose="020B0604020202020204" pitchFamily="34" charset="0"/>
              </a:rPr>
              <a:t>SoEs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vision is the future of Zanzibar.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47">
            <a:extLst>
              <a:ext uri="{FF2B5EF4-FFF2-40B4-BE49-F238E27FC236}">
                <a16:creationId xmlns:a16="http://schemas.microsoft.com/office/drawing/2014/main" id="{FBA35CE0-00DA-DA04-8482-CEE8A5F76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29699" name="Rectangle 1047">
            <a:extLst>
              <a:ext uri="{FF2B5EF4-FFF2-40B4-BE49-F238E27FC236}">
                <a16:creationId xmlns:a16="http://schemas.microsoft.com/office/drawing/2014/main" id="{4E789B5C-5436-F387-FD30-ABDF14B49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C8BD22CB-E5B2-0708-9DD4-1CDC779AB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83828">
              <a:alpha val="64706"/>
            </a:srgb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 Black" pitchFamily="34" charset="0"/>
              </a:rPr>
              <a:t>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</p:txBody>
      </p:sp>
      <p:pic>
        <p:nvPicPr>
          <p:cNvPr id="29703" name="il_fi" descr="http://www.ps3hax.net/wp-content/uploads/2011/06/scales-justice.jpg">
            <a:extLst>
              <a:ext uri="{FF2B5EF4-FFF2-40B4-BE49-F238E27FC236}">
                <a16:creationId xmlns:a16="http://schemas.microsoft.com/office/drawing/2014/main" id="{767F2132-A84B-99CC-AC6B-4758F356AA9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7">
            <a:extLst>
              <a:ext uri="{FF2B5EF4-FFF2-40B4-BE49-F238E27FC236}">
                <a16:creationId xmlns:a16="http://schemas.microsoft.com/office/drawing/2014/main" id="{5BD5E89E-A9D3-0B00-80D8-FCBCCC502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550025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1400">
                <a:ea typeface="Calibri" panose="020F0502020204030204" pitchFamily="34" charset="0"/>
                <a:cs typeface="Times New Roman" panose="02020603050405020304" pitchFamily="18" charset="0"/>
              </a:rPr>
              <a:t>www.iodt.co.tz</a:t>
            </a:r>
            <a:endParaRPr lang="fr-FR" alt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26D020-7EA9-1E0E-08AE-CEE8B40EDE18}"/>
              </a:ext>
            </a:extLst>
          </p:cNvPr>
          <p:cNvSpPr/>
          <p:nvPr/>
        </p:nvSpPr>
        <p:spPr>
          <a:xfrm>
            <a:off x="795338" y="0"/>
            <a:ext cx="8348662" cy="1219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b="1" dirty="0">
                <a:solidFill>
                  <a:schemeClr val="tx1"/>
                </a:solidFill>
              </a:rPr>
              <a:t>II.   	WHY SUSTAINABLE DEVELOPMENT?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D364D3-80E9-DEE1-A7B8-EFF34E0BB17F}"/>
              </a:ext>
            </a:extLst>
          </p:cNvPr>
          <p:cNvSpPr/>
          <p:nvPr/>
        </p:nvSpPr>
        <p:spPr>
          <a:xfrm>
            <a:off x="0" y="144183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Arial" panose="020B0604020202020204" pitchFamily="34" charset="0"/>
              </a:rPr>
              <a:t>Sustainable Development is economic development that is conducted without depletion of natural resources. </a:t>
            </a:r>
          </a:p>
          <a:p>
            <a:pPr marL="0" indent="0">
              <a:buNone/>
              <a:defRPr/>
            </a:pPr>
            <a:r>
              <a:rPr lang="en-US" sz="2800" dirty="0">
                <a:cs typeface="Arial" panose="020B060402020202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Arial" panose="020B0604020202020204" pitchFamily="34" charset="0"/>
              </a:rPr>
              <a:t>It is the development that meets the needs of the present          </a:t>
            </a:r>
          </a:p>
          <a:p>
            <a:pPr marL="0" indent="0">
              <a:buNone/>
              <a:defRPr/>
            </a:pPr>
            <a:r>
              <a:rPr lang="en-US" sz="2800" dirty="0">
                <a:cs typeface="Arial" panose="020B0604020202020204" pitchFamily="34" charset="0"/>
              </a:rPr>
              <a:t>    without compromising the ability of the future generations </a:t>
            </a:r>
          </a:p>
          <a:p>
            <a:pPr marL="0" indent="0">
              <a:buNone/>
              <a:defRPr/>
            </a:pPr>
            <a:r>
              <a:rPr lang="en-US" sz="2800" dirty="0">
                <a:cs typeface="Arial" panose="020B0604020202020204" pitchFamily="34" charset="0"/>
              </a:rPr>
              <a:t>    to meet their own needs.</a:t>
            </a:r>
          </a:p>
          <a:p>
            <a:pPr marL="0" indent="0">
              <a:buNone/>
              <a:defRPr/>
            </a:pP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Arial" panose="020B0604020202020204" pitchFamily="34" charset="0"/>
              </a:rPr>
              <a:t>Living within our environmental limits is one of the central </a:t>
            </a:r>
          </a:p>
          <a:p>
            <a:pPr marL="0" indent="0">
              <a:buNone/>
              <a:defRPr/>
            </a:pPr>
            <a:r>
              <a:rPr lang="en-US" sz="2800" dirty="0">
                <a:cs typeface="Arial" panose="020B0604020202020204" pitchFamily="34" charset="0"/>
              </a:rPr>
              <a:t>    principles of sustainable development. One result of not</a:t>
            </a:r>
          </a:p>
          <a:p>
            <a:pPr marL="0" indent="0">
              <a:buNone/>
              <a:defRPr/>
            </a:pPr>
            <a:r>
              <a:rPr lang="en-US" sz="2800" dirty="0">
                <a:cs typeface="Arial" panose="020B0604020202020204" pitchFamily="34" charset="0"/>
              </a:rPr>
              <a:t>    doing so is climate change.</a:t>
            </a: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47">
            <a:extLst>
              <a:ext uri="{FF2B5EF4-FFF2-40B4-BE49-F238E27FC236}">
                <a16:creationId xmlns:a16="http://schemas.microsoft.com/office/drawing/2014/main" id="{AF8087E0-D49A-B162-6F44-04616290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31747" name="Rectangle 1047">
            <a:extLst>
              <a:ext uri="{FF2B5EF4-FFF2-40B4-BE49-F238E27FC236}">
                <a16:creationId xmlns:a16="http://schemas.microsoft.com/office/drawing/2014/main" id="{CDBB9122-6A38-1A50-4210-59FDA70CC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A7E137D4-63BC-CE74-646F-B7A47597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83828">
              <a:alpha val="64706"/>
            </a:srgb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 Black" pitchFamily="34" charset="0"/>
              </a:rPr>
              <a:t>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</p:txBody>
      </p:sp>
      <p:pic>
        <p:nvPicPr>
          <p:cNvPr id="31751" name="il_fi" descr="http://www.ps3hax.net/wp-content/uploads/2011/06/scales-justice.jpg">
            <a:extLst>
              <a:ext uri="{FF2B5EF4-FFF2-40B4-BE49-F238E27FC236}">
                <a16:creationId xmlns:a16="http://schemas.microsoft.com/office/drawing/2014/main" id="{96FA0E76-4374-2566-8704-40E0BF04684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68" y="5638800"/>
            <a:ext cx="185623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7">
            <a:extLst>
              <a:ext uri="{FF2B5EF4-FFF2-40B4-BE49-F238E27FC236}">
                <a16:creationId xmlns:a16="http://schemas.microsoft.com/office/drawing/2014/main" id="{2B29E79D-0433-5497-4BF3-318A456DA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550025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1400">
                <a:ea typeface="Calibri" panose="020F0502020204030204" pitchFamily="34" charset="0"/>
                <a:cs typeface="Times New Roman" panose="02020603050405020304" pitchFamily="18" charset="0"/>
              </a:rPr>
              <a:t>www.iodt.co.tz</a:t>
            </a:r>
            <a:endParaRPr lang="fr-FR" alt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FD0454-FFEF-44C0-2045-144C561180ED}"/>
              </a:ext>
            </a:extLst>
          </p:cNvPr>
          <p:cNvSpPr/>
          <p:nvPr/>
        </p:nvSpPr>
        <p:spPr>
          <a:xfrm>
            <a:off x="795338" y="0"/>
            <a:ext cx="8348662" cy="1219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b="1" dirty="0">
                <a:solidFill>
                  <a:schemeClr val="tx1"/>
                </a:solidFill>
              </a:rPr>
              <a:t>II.   	WHY SUSTAINABLE DEVELOPMENT?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0BB105-3CD9-D927-44CD-0C192D3C273B}"/>
              </a:ext>
            </a:extLst>
          </p:cNvPr>
          <p:cNvSpPr/>
          <p:nvPr/>
        </p:nvSpPr>
        <p:spPr>
          <a:xfrm>
            <a:off x="667512" y="2039389"/>
            <a:ext cx="7754112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cs typeface="Arial" panose="020B0604020202020204" pitchFamily="34" charset="0"/>
              </a:rPr>
              <a:t>Sustainable development, however goes beyond just the environment. It is about ensuring a strong, healthy and just society. This means meeting the diverse needs of all people in existing and future communities, promoting personal well being, social cohesion and creating equal opportunities.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altLang="en-US" sz="2400" dirty="0">
                <a:cs typeface="Arial" panose="020B0604020202020204" pitchFamily="34" charset="0"/>
              </a:rPr>
              <a:t>   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cs typeface="Arial" panose="020B0604020202020204" pitchFamily="34" charset="0"/>
              </a:rPr>
              <a:t>The 4 pillars of sustainable development are Environmental, Economic, Social and Human sustainability.</a:t>
            </a:r>
          </a:p>
          <a:p>
            <a:pPr>
              <a:lnSpc>
                <a:spcPct val="90000"/>
              </a:lnSpc>
              <a:buNone/>
              <a:defRPr/>
            </a:pPr>
            <a:endParaRPr lang="en-GB" altLang="en-US" sz="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47">
            <a:extLst>
              <a:ext uri="{FF2B5EF4-FFF2-40B4-BE49-F238E27FC236}">
                <a16:creationId xmlns:a16="http://schemas.microsoft.com/office/drawing/2014/main" id="{35A3B9C7-A935-C921-AF77-B0579B882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39939" name="Rectangle 1047">
            <a:extLst>
              <a:ext uri="{FF2B5EF4-FFF2-40B4-BE49-F238E27FC236}">
                <a16:creationId xmlns:a16="http://schemas.microsoft.com/office/drawing/2014/main" id="{20AAEB71-27FB-BCBE-615A-8EA0CD213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EBBA6317-27F0-CEEF-A4EF-7DC466165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83828">
              <a:alpha val="64706"/>
            </a:srgb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 Black" pitchFamily="34" charset="0"/>
              </a:rPr>
              <a:t>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</p:txBody>
      </p:sp>
      <p:pic>
        <p:nvPicPr>
          <p:cNvPr id="39943" name="il_fi" descr="http://www.ps3hax.net/wp-content/uploads/2011/06/scales-justice.jpg">
            <a:extLst>
              <a:ext uri="{FF2B5EF4-FFF2-40B4-BE49-F238E27FC236}">
                <a16:creationId xmlns:a16="http://schemas.microsoft.com/office/drawing/2014/main" id="{A99E5ACF-E097-D2AC-66AC-2B805A3B0FE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70538"/>
            <a:ext cx="19812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7">
            <a:extLst>
              <a:ext uri="{FF2B5EF4-FFF2-40B4-BE49-F238E27FC236}">
                <a16:creationId xmlns:a16="http://schemas.microsoft.com/office/drawing/2014/main" id="{F127CDE2-EE58-C014-015D-2464C099D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550025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1400">
                <a:ea typeface="Calibri" panose="020F0502020204030204" pitchFamily="34" charset="0"/>
                <a:cs typeface="Times New Roman" panose="02020603050405020304" pitchFamily="18" charset="0"/>
              </a:rPr>
              <a:t>www.iodt.co.tz</a:t>
            </a:r>
            <a:endParaRPr lang="fr-FR" alt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DC2A22-71AB-193B-0AA1-ED1D105E69BC}"/>
              </a:ext>
            </a:extLst>
          </p:cNvPr>
          <p:cNvSpPr/>
          <p:nvPr/>
        </p:nvSpPr>
        <p:spPr>
          <a:xfrm>
            <a:off x="317183" y="28865"/>
            <a:ext cx="8415337" cy="1219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III.   WHERE DOES CORPORATE GOVERNANCE </a:t>
            </a:r>
            <a:br>
              <a:rPr lang="en-US" altLang="en-US" sz="2800" b="1" dirty="0">
                <a:solidFill>
                  <a:schemeClr val="tx1"/>
                </a:solidFill>
              </a:rPr>
            </a:br>
            <a:r>
              <a:rPr lang="en-US" altLang="en-US" sz="2800" b="1" dirty="0">
                <a:solidFill>
                  <a:schemeClr val="tx1"/>
                </a:solidFill>
              </a:rPr>
              <a:t>	FIT IN?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D2ED85-6B7D-89EB-CC35-5EE92D3A6075}"/>
              </a:ext>
            </a:extLst>
          </p:cNvPr>
          <p:cNvSpPr/>
          <p:nvPr/>
        </p:nvSpPr>
        <p:spPr>
          <a:xfrm>
            <a:off x="640080" y="2460815"/>
            <a:ext cx="78638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defRPr/>
            </a:pPr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Corporate Governance defined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 system by which organisations are directed and controlled”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Sir Adrian Cadbury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Corporate Governance Overview 1992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World Bank Report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47">
            <a:extLst>
              <a:ext uri="{FF2B5EF4-FFF2-40B4-BE49-F238E27FC236}">
                <a16:creationId xmlns:a16="http://schemas.microsoft.com/office/drawing/2014/main" id="{35A3B9C7-A935-C921-AF77-B0579B882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39939" name="Rectangle 1047">
            <a:extLst>
              <a:ext uri="{FF2B5EF4-FFF2-40B4-BE49-F238E27FC236}">
                <a16:creationId xmlns:a16="http://schemas.microsoft.com/office/drawing/2014/main" id="{20AAEB71-27FB-BCBE-615A-8EA0CD213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EBBA6317-27F0-CEEF-A4EF-7DC466165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83828">
              <a:alpha val="64706"/>
            </a:srgb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 Black" pitchFamily="34" charset="0"/>
              </a:rPr>
              <a:t>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</p:txBody>
      </p:sp>
      <p:pic>
        <p:nvPicPr>
          <p:cNvPr id="39943" name="il_fi" descr="http://www.ps3hax.net/wp-content/uploads/2011/06/scales-justice.jpg">
            <a:extLst>
              <a:ext uri="{FF2B5EF4-FFF2-40B4-BE49-F238E27FC236}">
                <a16:creationId xmlns:a16="http://schemas.microsoft.com/office/drawing/2014/main" id="{A99E5ACF-E097-D2AC-66AC-2B805A3B0FE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70538"/>
            <a:ext cx="19812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7">
            <a:extLst>
              <a:ext uri="{FF2B5EF4-FFF2-40B4-BE49-F238E27FC236}">
                <a16:creationId xmlns:a16="http://schemas.microsoft.com/office/drawing/2014/main" id="{F127CDE2-EE58-C014-015D-2464C099D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550025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1400">
                <a:ea typeface="Calibri" panose="020F0502020204030204" pitchFamily="34" charset="0"/>
                <a:cs typeface="Times New Roman" panose="02020603050405020304" pitchFamily="18" charset="0"/>
              </a:rPr>
              <a:t>www.iodt.co.tz</a:t>
            </a:r>
            <a:endParaRPr lang="fr-FR" alt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DC2A22-71AB-193B-0AA1-ED1D105E69BC}"/>
              </a:ext>
            </a:extLst>
          </p:cNvPr>
          <p:cNvSpPr/>
          <p:nvPr/>
        </p:nvSpPr>
        <p:spPr>
          <a:xfrm>
            <a:off x="521494" y="54657"/>
            <a:ext cx="8415337" cy="1219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 III.   WHERE DOES CORPORATE GOVERNANCE </a:t>
            </a:r>
            <a:br>
              <a:rPr lang="en-US" altLang="en-US" sz="2800" b="1" dirty="0">
                <a:solidFill>
                  <a:schemeClr val="tx1"/>
                </a:solidFill>
              </a:rPr>
            </a:br>
            <a:r>
              <a:rPr lang="en-US" altLang="en-US" sz="2800" b="1" dirty="0">
                <a:solidFill>
                  <a:schemeClr val="tx1"/>
                </a:solidFill>
              </a:rPr>
              <a:t>	FIT IN?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D2ED85-6B7D-89EB-CC35-5EE92D3A6075}"/>
              </a:ext>
            </a:extLst>
          </p:cNvPr>
          <p:cNvSpPr/>
          <p:nvPr/>
        </p:nvSpPr>
        <p:spPr>
          <a:xfrm>
            <a:off x="792163" y="1943100"/>
            <a:ext cx="7874000" cy="379026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Pct val="90000"/>
              <a:defRPr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Pillars of Corporate Governance: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defRPr/>
            </a:pP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lvl="1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defRPr/>
            </a:pPr>
            <a:r>
              <a:rPr lang="en-GB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Accountability</a:t>
            </a:r>
          </a:p>
          <a:p>
            <a:pPr marL="400050" lvl="1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defRPr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Answerable and accepting your actions</a:t>
            </a:r>
            <a:endParaRPr lang="en-GB"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lvl="1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defRPr/>
            </a:pPr>
            <a:endParaRPr lang="en-US" altLang="en-US" sz="1800" u="sng" dirty="0">
              <a:cs typeface="Tahoma" panose="020B0604030504040204" pitchFamily="34" charset="0"/>
            </a:endParaRPr>
          </a:p>
          <a:p>
            <a:pPr marL="400050" lvl="1" indent="0" algn="just" eaLnBrk="1" hangingPunct="1">
              <a:buSzPct val="103000"/>
              <a:buNone/>
              <a:defRPr/>
            </a:pPr>
            <a:r>
              <a:rPr lang="en-US" altLang="en-US" sz="2000" u="sng" dirty="0">
                <a:cs typeface="Tahoma" panose="020B0604030504040204" pitchFamily="34" charset="0"/>
              </a:rPr>
              <a:t>Efficiency</a:t>
            </a:r>
          </a:p>
          <a:p>
            <a:pPr marL="400050" lvl="1" indent="0" algn="just" eaLnBrk="1" hangingPunct="1">
              <a:buSzPct val="103000"/>
              <a:buNone/>
              <a:defRPr/>
            </a:pPr>
            <a:r>
              <a:rPr lang="en-US" altLang="en-US" sz="2000" dirty="0">
                <a:cs typeface="Tahoma" panose="020B0604030504040204" pitchFamily="34" charset="0"/>
              </a:rPr>
              <a:t>Doing something within budget on time, every time.</a:t>
            </a:r>
          </a:p>
          <a:p>
            <a:pPr marL="400050" lvl="1" indent="0" algn="just" eaLnBrk="1" hangingPunct="1">
              <a:buSzPct val="103000"/>
              <a:buNone/>
              <a:defRPr/>
            </a:pPr>
            <a:endParaRPr lang="en-US" altLang="en-US" sz="1200" dirty="0">
              <a:cs typeface="Tahoma" panose="020B0604030504040204" pitchFamily="34" charset="0"/>
            </a:endParaRPr>
          </a:p>
          <a:p>
            <a:pPr marL="400050" lvl="1" indent="0" algn="just" eaLnBrk="1" hangingPunct="1">
              <a:buSzPct val="103000"/>
              <a:buNone/>
              <a:defRPr/>
            </a:pPr>
            <a:r>
              <a:rPr lang="en-US" altLang="en-US" sz="2000" u="sng" dirty="0">
                <a:cs typeface="Tahoma" panose="020B0604030504040204" pitchFamily="34" charset="0"/>
              </a:rPr>
              <a:t>Effectiveness</a:t>
            </a:r>
            <a:endParaRPr lang="en-US" altLang="en-US" sz="650" b="1" u="sng" dirty="0">
              <a:cs typeface="Tahoma" panose="020B0604030504040204" pitchFamily="34" charset="0"/>
            </a:endParaRPr>
          </a:p>
          <a:p>
            <a:pPr marL="400050" lvl="1" indent="0" algn="just" eaLnBrk="1" hangingPunct="1">
              <a:buSzPct val="103000"/>
              <a:buNone/>
              <a:defRPr/>
            </a:pPr>
            <a:r>
              <a:rPr lang="en-US" altLang="en-US" sz="2000" dirty="0">
                <a:cs typeface="Tahoma" panose="020B0604030504040204" pitchFamily="34" charset="0"/>
              </a:rPr>
              <a:t>Achieving the goal.</a:t>
            </a:r>
          </a:p>
          <a:p>
            <a:pPr marL="400050" lvl="1" indent="0" eaLnBrk="1" hangingPunct="1">
              <a:buSzPct val="103000"/>
              <a:buNone/>
              <a:defRPr/>
            </a:pPr>
            <a:endParaRPr lang="en-US" altLang="en-US" sz="1100" dirty="0">
              <a:cs typeface="Tahoma" panose="020B0604030504040204" pitchFamily="34" charset="0"/>
            </a:endParaRPr>
          </a:p>
          <a:p>
            <a:pPr marL="400050" lvl="1" indent="0" eaLnBrk="1" hangingPunct="1">
              <a:buSzPct val="103000"/>
              <a:buNone/>
              <a:defRPr/>
            </a:pPr>
            <a:r>
              <a:rPr lang="en-US" altLang="en-US" sz="2000" u="sng" dirty="0">
                <a:cs typeface="Tahoma" panose="020B0604030504040204" pitchFamily="34" charset="0"/>
              </a:rPr>
              <a:t>Integrity</a:t>
            </a:r>
          </a:p>
          <a:p>
            <a:pPr marL="400050" lvl="1" indent="0" eaLnBrk="1" hangingPunct="1">
              <a:buSzPct val="103000"/>
              <a:buNone/>
              <a:defRPr/>
            </a:pPr>
            <a:r>
              <a:rPr lang="en-US" altLang="en-US" sz="2000" dirty="0">
                <a:cs typeface="Tahoma" panose="020B0604030504040204" pitchFamily="34" charset="0"/>
              </a:rPr>
              <a:t>Beyond reproach. You act the same way even if no one is watching.</a:t>
            </a:r>
            <a:endParaRPr lang="en-GB" altLang="en-US" sz="2300" dirty="0"/>
          </a:p>
        </p:txBody>
      </p:sp>
    </p:spTree>
    <p:extLst>
      <p:ext uri="{BB962C8B-B14F-4D97-AF65-F5344CB8AC3E}">
        <p14:creationId xmlns:p14="http://schemas.microsoft.com/office/powerpoint/2010/main" val="385982246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47">
            <a:extLst>
              <a:ext uri="{FF2B5EF4-FFF2-40B4-BE49-F238E27FC236}">
                <a16:creationId xmlns:a16="http://schemas.microsoft.com/office/drawing/2014/main" id="{76F1AFDA-058F-9DA9-3520-0C1BF6D8C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87" name="Rectangle 1047">
            <a:extLst>
              <a:ext uri="{FF2B5EF4-FFF2-40B4-BE49-F238E27FC236}">
                <a16:creationId xmlns:a16="http://schemas.microsoft.com/office/drawing/2014/main" id="{39581E3B-96DC-39FE-55D0-E50901646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en-US" sz="1800">
              <a:latin typeface="Calibri" panose="020F0502020204030204" pitchFamily="34" charset="0"/>
            </a:endParaRP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4F8BF1A6-737B-B21F-70E3-91B993FC1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83828">
              <a:alpha val="64706"/>
            </a:srgb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 Black" pitchFamily="34" charset="0"/>
              </a:rPr>
              <a:t>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Black" pitchFamily="34" charset="0"/>
            </a:endParaRPr>
          </a:p>
        </p:txBody>
      </p:sp>
      <p:pic>
        <p:nvPicPr>
          <p:cNvPr id="41991" name="il_fi" descr="http://www.ps3hax.net/wp-content/uploads/2011/06/scales-justice.jpg">
            <a:extLst>
              <a:ext uri="{FF2B5EF4-FFF2-40B4-BE49-F238E27FC236}">
                <a16:creationId xmlns:a16="http://schemas.microsoft.com/office/drawing/2014/main" id="{9F5065A4-BEA9-6E28-A2F9-C13DAAA32FF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70538"/>
            <a:ext cx="19812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7">
            <a:extLst>
              <a:ext uri="{FF2B5EF4-FFF2-40B4-BE49-F238E27FC236}">
                <a16:creationId xmlns:a16="http://schemas.microsoft.com/office/drawing/2014/main" id="{0710EE8C-75F6-0BF9-71E1-C73C15346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550025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1400">
                <a:ea typeface="Calibri" panose="020F0502020204030204" pitchFamily="34" charset="0"/>
                <a:cs typeface="Times New Roman" panose="02020603050405020304" pitchFamily="18" charset="0"/>
              </a:rPr>
              <a:t>www.iodt.co.tz</a:t>
            </a:r>
            <a:endParaRPr lang="fr-FR" alt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51F65-0D07-0F02-3396-B88F1BD8BD6C}"/>
              </a:ext>
            </a:extLst>
          </p:cNvPr>
          <p:cNvSpPr/>
          <p:nvPr/>
        </p:nvSpPr>
        <p:spPr>
          <a:xfrm>
            <a:off x="728663" y="0"/>
            <a:ext cx="8415337" cy="1219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III.   WHERE DOES CORPORATE GOVERNANCE </a:t>
            </a:r>
            <a:br>
              <a:rPr lang="en-US" altLang="en-US" sz="2800" b="1" dirty="0">
                <a:solidFill>
                  <a:schemeClr val="tx1"/>
                </a:solidFill>
              </a:rPr>
            </a:br>
            <a:r>
              <a:rPr lang="en-US" altLang="en-US" sz="2800" b="1" dirty="0">
                <a:solidFill>
                  <a:schemeClr val="tx1"/>
                </a:solidFill>
              </a:rPr>
              <a:t>	FIT IN?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954126-585C-FA7B-7D07-891F9D0EAC05}"/>
              </a:ext>
            </a:extLst>
          </p:cNvPr>
          <p:cNvSpPr/>
          <p:nvPr/>
        </p:nvSpPr>
        <p:spPr>
          <a:xfrm>
            <a:off x="559426" y="1502489"/>
            <a:ext cx="802514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buSzPct val="103000"/>
              <a:buNone/>
              <a:defRPr/>
            </a:pPr>
            <a:r>
              <a:rPr lang="en-US" altLang="en-US" sz="2800" u="sng" dirty="0">
                <a:cs typeface="Tahoma" panose="020B0604030504040204" pitchFamily="34" charset="0"/>
              </a:rPr>
              <a:t>Fairness</a:t>
            </a:r>
          </a:p>
          <a:p>
            <a:pPr marL="0" indent="0" algn="just" eaLnBrk="1" hangingPunct="1">
              <a:buSzPct val="103000"/>
              <a:buNone/>
              <a:defRPr/>
            </a:pPr>
            <a:r>
              <a:rPr lang="en-US" altLang="en-US" sz="2800" dirty="0">
                <a:cs typeface="Tahoma" panose="020B0604030504040204" pitchFamily="34" charset="0"/>
              </a:rPr>
              <a:t>Treating everyone equally and listening to the other side of the story before passing judgment.   </a:t>
            </a:r>
          </a:p>
          <a:p>
            <a:pPr marL="0" indent="0" algn="just" eaLnBrk="1" hangingPunct="1">
              <a:buSzPct val="103000"/>
              <a:buNone/>
              <a:defRPr/>
            </a:pPr>
            <a:endParaRPr lang="en-US" altLang="en-US" sz="1200" dirty="0">
              <a:cs typeface="Tahoma" panose="020B0604030504040204" pitchFamily="34" charset="0"/>
            </a:endParaRPr>
          </a:p>
          <a:p>
            <a:pPr marL="0" indent="0" algn="just" eaLnBrk="1" hangingPunct="1">
              <a:buSzPct val="103000"/>
              <a:buNone/>
              <a:defRPr/>
            </a:pPr>
            <a:r>
              <a:rPr lang="en-US" altLang="en-US" sz="2800" u="sng" dirty="0">
                <a:cs typeface="Tahoma" panose="020B0604030504040204" pitchFamily="34" charset="0"/>
              </a:rPr>
              <a:t>Responsibility</a:t>
            </a:r>
          </a:p>
          <a:p>
            <a:pPr marL="0" indent="0" algn="just" eaLnBrk="1" hangingPunct="1">
              <a:buSzPct val="103000"/>
              <a:buNone/>
              <a:defRPr/>
            </a:pPr>
            <a:r>
              <a:rPr lang="en-US" altLang="en-US" sz="2800" dirty="0">
                <a:cs typeface="Tahoma" panose="020B0604030504040204" pitchFamily="34" charset="0"/>
              </a:rPr>
              <a:t>Answerable for the consequences of one’s actions.</a:t>
            </a:r>
          </a:p>
          <a:p>
            <a:pPr marL="0" indent="0" algn="just" eaLnBrk="1" hangingPunct="1">
              <a:buSzPct val="103000"/>
              <a:buNone/>
              <a:defRPr/>
            </a:pPr>
            <a:endParaRPr lang="en-US" altLang="en-US" sz="1200" dirty="0">
              <a:cs typeface="Tahoma" panose="020B0604030504040204" pitchFamily="34" charset="0"/>
            </a:endParaRPr>
          </a:p>
          <a:p>
            <a:pPr marL="0" indent="0" algn="just" eaLnBrk="1" hangingPunct="1">
              <a:buSzPct val="103000"/>
              <a:buNone/>
              <a:defRPr/>
            </a:pPr>
            <a:r>
              <a:rPr lang="en-US" altLang="en-US" sz="2800" u="sng" dirty="0">
                <a:cs typeface="Tahoma" panose="020B0604030504040204" pitchFamily="34" charset="0"/>
              </a:rPr>
              <a:t>Transparency</a:t>
            </a:r>
          </a:p>
          <a:p>
            <a:pPr marL="0" indent="0" algn="just" eaLnBrk="1" hangingPunct="1">
              <a:buSzPct val="103000"/>
              <a:buNone/>
              <a:defRPr/>
            </a:pPr>
            <a:r>
              <a:rPr lang="en-US" altLang="en-US" sz="2800" dirty="0">
                <a:cs typeface="Tahoma" panose="020B0604030504040204" pitchFamily="34" charset="0"/>
              </a:rPr>
              <a:t>Openness but not exposing oneself.</a:t>
            </a:r>
          </a:p>
          <a:p>
            <a:pPr marL="0" indent="0" algn="just" eaLnBrk="1" hangingPunct="1">
              <a:buSzPct val="103000"/>
              <a:buNone/>
              <a:defRPr/>
            </a:pPr>
            <a:endParaRPr lang="en-US" altLang="en-US" sz="1800" dirty="0">
              <a:cs typeface="Tahoma" panose="020B0604030504040204" pitchFamily="34" charset="0"/>
            </a:endParaRPr>
          </a:p>
          <a:p>
            <a:pPr marL="457200" indent="-457200" eaLnBrk="1" hangingPunct="1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cs typeface="Tahoma" panose="020B0604030504040204" pitchFamily="34" charset="0"/>
              </a:rPr>
              <a:t>Boards, CEOs of private and </a:t>
            </a:r>
            <a:r>
              <a:rPr lang="en-US" altLang="en-US" sz="2800" dirty="0" err="1">
                <a:cs typeface="Tahoma" panose="020B0604030504040204" pitchFamily="34" charset="0"/>
              </a:rPr>
              <a:t>SoEs</a:t>
            </a:r>
            <a:r>
              <a:rPr lang="en-US" altLang="en-US" sz="2800" dirty="0">
                <a:cs typeface="Tahoma" panose="020B0604030504040204" pitchFamily="34" charset="0"/>
              </a:rPr>
              <a:t> will follow Corporate Governance principles in their collaborative activities.</a:t>
            </a: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5996</TotalTime>
  <Words>514</Words>
  <Application>Microsoft Office PowerPoint</Application>
  <PresentationFormat>On-screen Show (4:3)</PresentationFormat>
  <Paragraphs>141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Albertus Extra Bold</vt:lpstr>
      <vt:lpstr>Arial</vt:lpstr>
      <vt:lpstr>Arial Black</vt:lpstr>
      <vt:lpstr>Berlin Sans FB Demi</vt:lpstr>
      <vt:lpstr>Calibri</vt:lpstr>
      <vt:lpstr>Candara</vt:lpstr>
      <vt:lpstr>Cooper Black</vt:lpstr>
      <vt:lpstr>Courier New</vt:lpstr>
      <vt:lpstr>Impact</vt:lpstr>
      <vt:lpstr>Segoe UI</vt:lpstr>
      <vt:lpstr>Tahoma</vt:lpstr>
      <vt:lpstr>Times New Roman</vt:lpstr>
      <vt:lpstr>Wingdings</vt:lpstr>
      <vt:lpstr>Office Theme</vt:lpstr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Said S Kambi</dc:creator>
  <cp:lastModifiedBy>HP SPECTRE 13X360</cp:lastModifiedBy>
  <cp:revision>180</cp:revision>
  <cp:lastPrinted>2025-05-08T14:36:09Z</cp:lastPrinted>
  <dcterms:created xsi:type="dcterms:W3CDTF">2011-08-28T14:22:30Z</dcterms:created>
  <dcterms:modified xsi:type="dcterms:W3CDTF">2025-05-13T12:12:25Z</dcterms:modified>
</cp:coreProperties>
</file>